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78" r:id="rId3"/>
    <p:sldMasterId id="2147483690" r:id="rId4"/>
  </p:sldMasterIdLst>
  <p:notesMasterIdLst>
    <p:notesMasterId r:id="rId58"/>
  </p:notesMasterIdLst>
  <p:sldIdLst>
    <p:sldId id="447" r:id="rId5"/>
    <p:sldId id="449" r:id="rId6"/>
    <p:sldId id="454" r:id="rId7"/>
    <p:sldId id="451" r:id="rId8"/>
    <p:sldId id="500" r:id="rId9"/>
    <p:sldId id="487" r:id="rId10"/>
    <p:sldId id="496" r:id="rId11"/>
    <p:sldId id="450" r:id="rId12"/>
    <p:sldId id="488" r:id="rId13"/>
    <p:sldId id="459" r:id="rId14"/>
    <p:sldId id="506" r:id="rId15"/>
    <p:sldId id="460" r:id="rId16"/>
    <p:sldId id="461" r:id="rId17"/>
    <p:sldId id="453" r:id="rId18"/>
    <p:sldId id="492" r:id="rId19"/>
    <p:sldId id="495" r:id="rId20"/>
    <p:sldId id="499" r:id="rId21"/>
    <p:sldId id="507" r:id="rId22"/>
    <p:sldId id="483" r:id="rId23"/>
    <p:sldId id="463" r:id="rId24"/>
    <p:sldId id="485" r:id="rId25"/>
    <p:sldId id="504" r:id="rId26"/>
    <p:sldId id="505" r:id="rId27"/>
    <p:sldId id="508" r:id="rId28"/>
    <p:sldId id="490" r:id="rId29"/>
    <p:sldId id="464" r:id="rId30"/>
    <p:sldId id="501" r:id="rId31"/>
    <p:sldId id="502" r:id="rId32"/>
    <p:sldId id="466" r:id="rId33"/>
    <p:sldId id="486" r:id="rId34"/>
    <p:sldId id="509" r:id="rId35"/>
    <p:sldId id="465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48" r:id="rId53"/>
    <p:sldId id="455" r:id="rId54"/>
    <p:sldId id="456" r:id="rId55"/>
    <p:sldId id="457" r:id="rId56"/>
    <p:sldId id="458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19FAAC20-C3C4-40F4-82C9-E2DDDFDDB3A8}">
          <p14:sldIdLst>
            <p14:sldId id="447"/>
            <p14:sldId id="449"/>
            <p14:sldId id="454"/>
          </p14:sldIdLst>
        </p14:section>
        <p14:section name="Basic" id="{1FA802AF-5400-4241-A9B4-17CF472FB515}">
          <p14:sldIdLst>
            <p14:sldId id="451"/>
            <p14:sldId id="500"/>
            <p14:sldId id="487"/>
            <p14:sldId id="496"/>
            <p14:sldId id="450"/>
            <p14:sldId id="488"/>
            <p14:sldId id="459"/>
            <p14:sldId id="506"/>
            <p14:sldId id="460"/>
            <p14:sldId id="461"/>
            <p14:sldId id="453"/>
            <p14:sldId id="492"/>
            <p14:sldId id="495"/>
            <p14:sldId id="499"/>
            <p14:sldId id="507"/>
            <p14:sldId id="483"/>
            <p14:sldId id="463"/>
            <p14:sldId id="485"/>
            <p14:sldId id="504"/>
            <p14:sldId id="505"/>
            <p14:sldId id="508"/>
            <p14:sldId id="490"/>
            <p14:sldId id="464"/>
            <p14:sldId id="501"/>
            <p14:sldId id="502"/>
            <p14:sldId id="466"/>
            <p14:sldId id="486"/>
            <p14:sldId id="509"/>
            <p14:sldId id="465"/>
          </p14:sldIdLst>
        </p14:section>
        <p14:section name="Advanced" id="{57BBCACD-92BD-41EC-80AF-40015E8C2A69}">
          <p14:sldIdLst>
            <p14:sldId id="467"/>
            <p14:sldId id="468"/>
            <p14:sldId id="469"/>
            <p14:sldId id="470"/>
            <p14:sldId id="471"/>
          </p14:sldIdLst>
        </p14:section>
        <p14:section name="Service Mesh" id="{8BB74E6B-D4EC-4E00-B7D6-1D45BCF2BC6B}">
          <p14:sldIdLst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Summary" id="{298C6DCD-9458-4D2F-B358-E256149F2389}">
          <p14:sldIdLst>
            <p14:sldId id="478"/>
            <p14:sldId id="479"/>
            <p14:sldId id="480"/>
            <p14:sldId id="481"/>
            <p14:sldId id="482"/>
            <p14:sldId id="448"/>
            <p14:sldId id="455"/>
            <p14:sldId id="456"/>
            <p14:sldId id="457"/>
            <p14:sldId id="4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609" autoAdjust="0"/>
  </p:normalViewPr>
  <p:slideViewPr>
    <p:cSldViewPr snapToGrid="0">
      <p:cViewPr varScale="1">
        <p:scale>
          <a:sx n="146" d="100"/>
          <a:sy n="146" d="100"/>
        </p:scale>
        <p:origin x="92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Notes: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zh-TW" altLang="en-US" dirty="0" smtClean="0"/>
              <a:t>線上服務的複雜度越來越高，服務數量變多，服務的 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 也變多</a:t>
            </a:r>
            <a:endParaRPr lang="en-US" altLang="zh-TW" dirty="0" smtClean="0"/>
          </a:p>
          <a:p>
            <a:pPr marL="139700" indent="0">
              <a:buNone/>
            </a:pPr>
            <a:r>
              <a:rPr lang="zh-TW" altLang="en-US" dirty="0" smtClean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除了數量之外，複雜度也隨之升高。</a:t>
            </a:r>
            <a:endParaRPr lang="en-US" altLang="zh-TW" dirty="0" smtClean="0"/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zh-TW" altLang="en-US" dirty="0" smtClean="0"/>
              <a:t>每個服務 </a:t>
            </a:r>
            <a:r>
              <a:rPr lang="en-US" altLang="zh-TW" dirty="0" smtClean="0"/>
              <a:t>(service) </a:t>
            </a:r>
            <a:r>
              <a:rPr lang="zh-TW" altLang="en-US" dirty="0" smtClean="0"/>
              <a:t>及每個個體 </a:t>
            </a:r>
            <a:r>
              <a:rPr lang="en-US" altLang="zh-TW" dirty="0" smtClean="0"/>
              <a:t>(instance) </a:t>
            </a:r>
            <a:r>
              <a:rPr lang="zh-TW" altLang="en-US" dirty="0" smtClean="0"/>
              <a:t>都必須更精準的掌握其他服務的狀態 </a:t>
            </a:r>
            <a:r>
              <a:rPr lang="en-US" altLang="zh-TW" dirty="0" smtClean="0"/>
              <a:t>(availability, </a:t>
            </a:r>
            <a:r>
              <a:rPr lang="en-US" altLang="zh-TW" dirty="0" err="1" smtClean="0"/>
              <a:t>endpoitns</a:t>
            </a:r>
            <a:r>
              <a:rPr lang="en-US" altLang="zh-TW" dirty="0" smtClean="0"/>
              <a:t>)</a:t>
            </a:r>
          </a:p>
          <a:p>
            <a:pPr marL="139700" indent="0">
              <a:buNone/>
            </a:pPr>
            <a:r>
              <a:rPr lang="zh-TW" altLang="en-US" dirty="0" smtClean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如果不好好的管理，就會變這樣</a:t>
            </a:r>
            <a:r>
              <a:rPr lang="en-US" altLang="zh-TW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13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BASIC: service discovery</a:t>
            </a:r>
            <a:r>
              <a:rPr lang="en-US" baseline="0" dirty="0" smtClean="0"/>
              <a:t> problem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1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2 solutions:</a:t>
            </a:r>
          </a:p>
          <a:p>
            <a:pPr marL="139700" indent="0">
              <a:buNone/>
            </a:pPr>
            <a:endParaRPr lang="en-US" dirty="0" smtClean="0"/>
          </a:p>
          <a:p>
            <a:pPr marL="368300" indent="-228600">
              <a:buAutoNum type="arabicPeriod"/>
            </a:pPr>
            <a:r>
              <a:rPr lang="en-US" dirty="0" smtClean="0"/>
              <a:t>Server side discovery pattern</a:t>
            </a:r>
          </a:p>
          <a:p>
            <a:pPr marL="368300" indent="-228600">
              <a:buAutoNum type="arabicPeriod"/>
            </a:pPr>
            <a:r>
              <a:rPr lang="en-US" dirty="0" smtClean="0"/>
              <a:t>Client side discovery pattern</a:t>
            </a:r>
          </a:p>
          <a:p>
            <a:pPr marL="368300" indent="-228600">
              <a:buAutoNum type="arabicPeriod"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Server</a:t>
            </a:r>
            <a:r>
              <a:rPr lang="en-US" baseline="0" dirty="0" smtClean="0"/>
              <a:t> side </a:t>
            </a:r>
            <a:r>
              <a:rPr lang="zh-TW" altLang="en-US" baseline="0" dirty="0" smtClean="0"/>
              <a:t>簡單容易時做，不過也會隱藏過多細節。弱需要更靈活的配置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後續</a:t>
            </a:r>
            <a:r>
              <a:rPr lang="en-US" altLang="zh-TW" baseline="0" dirty="0" smtClean="0"/>
              <a:t>)</a:t>
            </a:r>
            <a:r>
              <a:rPr lang="zh-TW" altLang="en-US" baseline="0" dirty="0" smtClean="0"/>
              <a:t>，必須採用 </a:t>
            </a:r>
            <a:r>
              <a:rPr lang="en-US" altLang="zh-TW" baseline="0" dirty="0" smtClean="0"/>
              <a:t>client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side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discovery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9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 smtClean="0"/>
              <a:t>優點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 網路架構對於 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 是完全透明的。</a:t>
            </a:r>
            <a:endParaRPr lang="en-US" altLang="zh-TW" dirty="0" smtClean="0"/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Service A </a:t>
            </a:r>
            <a:r>
              <a:rPr lang="zh-TW" altLang="en-US" dirty="0" smtClean="0"/>
              <a:t>只管再 </a:t>
            </a:r>
            <a:r>
              <a:rPr lang="en-US" altLang="zh-TW" dirty="0" smtClean="0"/>
              <a:t>127.0.0.1:80</a:t>
            </a:r>
            <a:r>
              <a:rPr lang="zh-TW" altLang="en-US" dirty="0" smtClean="0"/>
              <a:t> 提供服務，要呼叫 </a:t>
            </a:r>
            <a:r>
              <a:rPr lang="en-US" altLang="zh-TW" dirty="0" smtClean="0"/>
              <a:t>Service B </a:t>
            </a:r>
            <a:r>
              <a:rPr lang="zh-TW" altLang="en-US" dirty="0" smtClean="0"/>
              <a:t>只管對 </a:t>
            </a:r>
            <a:r>
              <a:rPr lang="en-US" altLang="zh-TW" dirty="0" smtClean="0"/>
              <a:t>127.0.0.1:8000</a:t>
            </a:r>
            <a:r>
              <a:rPr lang="zh-TW" altLang="en-US" dirty="0" smtClean="0"/>
              <a:t> 呼叫。</a:t>
            </a:r>
            <a:endParaRPr lang="en-US" altLang="zh-TW" dirty="0" smtClean="0"/>
          </a:p>
          <a:p>
            <a:pPr marL="139700" indent="0">
              <a:buNone/>
            </a:pPr>
            <a:r>
              <a:rPr lang="en-US" altLang="zh-TW" dirty="0" smtClean="0"/>
              <a:t>SIDECAR</a:t>
            </a:r>
            <a:r>
              <a:rPr lang="zh-TW" altLang="en-US" dirty="0" smtClean="0"/>
              <a:t> </a:t>
            </a:r>
            <a:r>
              <a:rPr lang="en-US" altLang="zh-TW" dirty="0" smtClean="0"/>
              <a:t>LB</a:t>
            </a:r>
            <a:r>
              <a:rPr lang="zh-TW" altLang="en-US" dirty="0" smtClean="0"/>
              <a:t> 會負責到 </a:t>
            </a:r>
            <a:r>
              <a:rPr lang="en-US" altLang="zh-TW" dirty="0" smtClean="0"/>
              <a:t>SD</a:t>
            </a:r>
            <a:r>
              <a:rPr lang="zh-TW" altLang="en-US" dirty="0" smtClean="0"/>
              <a:t> 查詢 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 </a:t>
            </a:r>
            <a:r>
              <a:rPr lang="en-US" altLang="zh-TW" dirty="0" smtClean="0"/>
              <a:t>B</a:t>
            </a:r>
            <a:r>
              <a:rPr lang="zh-TW" altLang="en-US" dirty="0" smtClean="0"/>
              <a:t> 的資訊，並且 </a:t>
            </a:r>
            <a:r>
              <a:rPr lang="en-US" altLang="zh-TW" dirty="0" smtClean="0"/>
              <a:t>REDIR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如同一般的 </a:t>
            </a:r>
            <a:r>
              <a:rPr lang="en-US" altLang="zh-TW" dirty="0" smtClean="0"/>
              <a:t>LB</a:t>
            </a:r>
            <a:r>
              <a:rPr lang="zh-TW" altLang="en-US" dirty="0" smtClean="0"/>
              <a:t> 行為</a:t>
            </a:r>
            <a:r>
              <a:rPr lang="en-US" altLang="zh-TW" dirty="0" smtClean="0"/>
              <a:t>)</a:t>
            </a:r>
            <a:r>
              <a:rPr lang="zh-TW" altLang="en-US" dirty="0" smtClean="0"/>
              <a:t> 轉到正確的 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 </a:t>
            </a:r>
            <a:r>
              <a:rPr lang="en-US" altLang="zh-TW" dirty="0" smtClean="0"/>
              <a:t>B</a:t>
            </a:r>
          </a:p>
          <a:p>
            <a:pPr marL="139700" indent="0">
              <a:buNone/>
            </a:pP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Service B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RP</a:t>
            </a:r>
            <a:r>
              <a:rPr lang="zh-TW" altLang="en-US" dirty="0" smtClean="0"/>
              <a:t> 可以動態 </a:t>
            </a:r>
            <a:r>
              <a:rPr lang="en-US" altLang="zh-TW" dirty="0" smtClean="0"/>
              <a:t>allocate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port,</a:t>
            </a:r>
            <a:r>
              <a:rPr lang="zh-TW" altLang="en-US" dirty="0" smtClean="0"/>
              <a:t> 並且代為到 </a:t>
            </a:r>
            <a:r>
              <a:rPr lang="en-US" altLang="zh-TW" dirty="0" smtClean="0"/>
              <a:t>SD</a:t>
            </a:r>
            <a:r>
              <a:rPr lang="zh-TW" altLang="en-US" dirty="0" smtClean="0"/>
              <a:t> 註冊，同時也可負責 </a:t>
            </a:r>
            <a:r>
              <a:rPr lang="en-US" altLang="zh-TW" dirty="0" smtClean="0"/>
              <a:t>local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 的健康偵測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8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341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149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916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82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70" name="Shape 70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894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166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844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33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261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4208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095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657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3984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29279" y="4616272"/>
            <a:ext cx="1776212" cy="49292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95" r:id="rId3"/>
    <p:sldLayoutId id="2147483696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2018/9/4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9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29279" y="4616272"/>
            <a:ext cx="1776212" cy="49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4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blog/service-discovery-in-a-microservices-architectu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hyperlink" Target="https://www.consul.io/discovery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nginx.com/blog/nginmesh-nginx-as-a-proxy-in-an-istio-service-mesh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hyperlink" Target="http://columns.chicken-house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inx.com/blog/introduction-to-microservice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anshu.com/p/410250e006cb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blog.appdynamics.com/news/visualizing-and-tracking-your-microservic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81529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Service Discovery, </a:t>
            </a: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</a:t>
            </a:r>
            <a:r>
              <a:rPr lang="zh-TW" altLang="en-US" sz="3150" b="1" kern="1200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服務架構的</a:t>
            </a: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基礎建設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3" y="2685545"/>
            <a:ext cx="8152997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Sep 11, 2018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94763" y="920416"/>
            <a:ext cx="815299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94763" y="2490537"/>
            <a:ext cx="8152997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08" y="4353215"/>
            <a:ext cx="2358188" cy="654426"/>
          </a:xfrm>
          <a:prstGeom prst="rect">
            <a:avLst/>
          </a:prstGeom>
        </p:spPr>
      </p:pic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62" y="4251804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381435" y="4718306"/>
            <a:ext cx="6353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https://www.nginx.com/blog/service-discovery-in-a-microservices-architecture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Service discovery is difficult in a modern, cloud-based microservices application because the set of instances, and their IP addresses, are subject to constant ch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97" y="157774"/>
            <a:ext cx="4370664" cy="44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圓角矩形 1"/>
          <p:cNvSpPr/>
          <p:nvPr/>
        </p:nvSpPr>
        <p:spPr>
          <a:xfrm>
            <a:off x="3464270" y="198555"/>
            <a:ext cx="2466267" cy="4519751"/>
          </a:xfrm>
          <a:prstGeom prst="roundRect">
            <a:avLst>
              <a:gd name="adj" fmla="val 7085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008161" y="381437"/>
            <a:ext cx="23391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越符合 </a:t>
            </a:r>
            <a:r>
              <a:rPr lang="en-US" altLang="zh-TW" dirty="0" smtClean="0"/>
              <a:t>Cloud</a:t>
            </a:r>
            <a:r>
              <a:rPr lang="zh-TW" altLang="en-US" dirty="0" smtClean="0"/>
              <a:t> </a:t>
            </a:r>
            <a:r>
              <a:rPr lang="en-US" altLang="zh-TW" dirty="0" smtClean="0"/>
              <a:t>Native,</a:t>
            </a:r>
          </a:p>
          <a:p>
            <a:r>
              <a:rPr lang="en-US" dirty="0" smtClean="0"/>
              <a:t>DevOps </a:t>
            </a:r>
            <a:r>
              <a:rPr lang="zh-TW" altLang="en-US" dirty="0" smtClean="0"/>
              <a:t>的原則，越需要</a:t>
            </a:r>
            <a:endParaRPr lang="en-US" altLang="zh-TW" dirty="0" smtClean="0"/>
          </a:p>
          <a:p>
            <a:r>
              <a:rPr lang="zh-TW" altLang="en-US" dirty="0" smtClean="0"/>
              <a:t>高度動態的部署方式。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Auto Scaling </a:t>
            </a:r>
            <a:r>
              <a:rPr lang="zh-TW" altLang="en-US" dirty="0" smtClean="0"/>
              <a:t>的機制，</a:t>
            </a:r>
            <a:endParaRPr lang="en-US" altLang="zh-TW" dirty="0" smtClean="0"/>
          </a:p>
          <a:p>
            <a:r>
              <a:rPr lang="zh-TW" altLang="en-US" dirty="0" smtClean="0"/>
              <a:t>部署機制可能幾秒鐘就會</a:t>
            </a:r>
            <a:endParaRPr lang="en-US" altLang="zh-TW" dirty="0" smtClean="0"/>
          </a:p>
          <a:p>
            <a:r>
              <a:rPr lang="zh-TW" altLang="en-US" dirty="0" smtClean="0"/>
              <a:t>變化；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的風行，可能</a:t>
            </a:r>
            <a:endParaRPr lang="en-US" altLang="zh-TW" dirty="0" smtClean="0"/>
          </a:p>
          <a:p>
            <a:r>
              <a:rPr lang="zh-TW" altLang="en-US" dirty="0" smtClean="0"/>
              <a:t>一台</a:t>
            </a:r>
            <a:r>
              <a:rPr lang="zh-TW" altLang="en-US" dirty="0"/>
              <a:t> </a:t>
            </a:r>
            <a:r>
              <a:rPr lang="en-US" altLang="zh-TW" dirty="0" smtClean="0"/>
              <a:t>VM</a:t>
            </a:r>
            <a:r>
              <a:rPr lang="zh-TW" altLang="en-US" dirty="0" smtClean="0"/>
              <a:t> 就存在多個服務</a:t>
            </a:r>
            <a:endParaRPr lang="en-US" altLang="zh-TW" dirty="0" smtClean="0"/>
          </a:p>
          <a:p>
            <a:r>
              <a:rPr lang="en-US" altLang="zh-TW" dirty="0" smtClean="0"/>
              <a:t>(instance), IP / PORT </a:t>
            </a:r>
            <a:r>
              <a:rPr lang="zh-TW" altLang="en-US" dirty="0" smtClean="0"/>
              <a:t>都</a:t>
            </a:r>
            <a:endParaRPr lang="en-US" altLang="zh-TW" dirty="0" smtClean="0"/>
          </a:p>
          <a:p>
            <a:r>
              <a:rPr lang="zh-TW" altLang="en-US" dirty="0" smtClean="0"/>
              <a:t>有可能數秒鐘就變動一次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448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如何做好微服務的管理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維護服務與組態的資料庫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(N)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Service Definition &amp; Metadata</a:t>
            </a:r>
          </a:p>
          <a:p>
            <a:pPr lvl="1"/>
            <a:r>
              <a:rPr lang="en-US" altLang="zh-TW" dirty="0" smtClean="0"/>
              <a:t>(M)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Service Instance List (with health status)</a:t>
            </a:r>
          </a:p>
          <a:p>
            <a:pPr lvl="1"/>
            <a:r>
              <a:rPr lang="en-US" altLang="zh-TW" dirty="0" smtClean="0"/>
              <a:t>Query Interface &amp; Service Dashboard</a:t>
            </a:r>
          </a:p>
          <a:p>
            <a:r>
              <a:rPr lang="zh-TW" altLang="en-US" dirty="0" smtClean="0"/>
              <a:t>簡化服務部署與啟動 的程序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Configuration Management</a:t>
            </a:r>
          </a:p>
          <a:p>
            <a:pPr lvl="1"/>
            <a:r>
              <a:rPr lang="en-US" altLang="zh-TW" dirty="0" smtClean="0"/>
              <a:t>Configuration Change Notification</a:t>
            </a:r>
          </a:p>
          <a:p>
            <a:pPr lvl="1"/>
            <a:r>
              <a:rPr lang="en-US" altLang="zh-TW" dirty="0" smtClean="0"/>
              <a:t>Query &amp; Update (Transactional)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88748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6"/>
          <a:stretch/>
        </p:blipFill>
        <p:spPr bwMode="auto">
          <a:xfrm>
            <a:off x="5083633" y="1180882"/>
            <a:ext cx="3447696" cy="30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6" y="1221213"/>
            <a:ext cx="4582451" cy="28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862527" y="4171922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Server‑Side Discovery Pattern</a:t>
            </a:r>
          </a:p>
          <a:p>
            <a:pPr algn="ctr"/>
            <a:r>
              <a:rPr lang="en-US" altLang="zh-TW" dirty="0" smtClean="0"/>
              <a:t>(Ops </a:t>
            </a:r>
            <a:r>
              <a:rPr lang="zh-TW" altLang="en-US" dirty="0" smtClean="0"/>
              <a:t>集中管控，統一更新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66221" y="4187832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Client‑Side Discovery Pattern</a:t>
            </a:r>
          </a:p>
          <a:p>
            <a:pPr algn="ctr"/>
            <a:r>
              <a:rPr lang="en-US" altLang="zh-TW" dirty="0" smtClean="0"/>
              <a:t>(Dev </a:t>
            </a:r>
            <a:r>
              <a:rPr lang="zh-TW" altLang="en-US" dirty="0" smtClean="0"/>
              <a:t>個別控制，個別更新</a:t>
            </a:r>
            <a:r>
              <a:rPr lang="en-US" altLang="zh-TW" dirty="0" smtClean="0"/>
              <a:t>)</a:t>
            </a:r>
            <a:endParaRPr lang="en-US" dirty="0"/>
          </a:p>
        </p:txBody>
      </p:sp>
      <p:cxnSp>
        <p:nvCxnSpPr>
          <p:cNvPr id="11" name="直線接點 10"/>
          <p:cNvCxnSpPr/>
          <p:nvPr/>
        </p:nvCxnSpPr>
        <p:spPr>
          <a:xfrm>
            <a:off x="4760105" y="1196558"/>
            <a:ext cx="0" cy="381435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圓角矩形 1"/>
          <p:cNvSpPr/>
          <p:nvPr/>
        </p:nvSpPr>
        <p:spPr>
          <a:xfrm>
            <a:off x="3048492" y="1295831"/>
            <a:ext cx="1530967" cy="914400"/>
          </a:xfrm>
          <a:prstGeom prst="roundRect">
            <a:avLst>
              <a:gd name="adj" fmla="val 1152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直線單箭頭接點 3"/>
          <p:cNvCxnSpPr/>
          <p:nvPr/>
        </p:nvCxnSpPr>
        <p:spPr>
          <a:xfrm flipH="1">
            <a:off x="2544645" y="2199781"/>
            <a:ext cx="961426" cy="85030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755648" y="3061930"/>
            <a:ext cx="838689" cy="4963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121408" y="2361760"/>
            <a:ext cx="67927" cy="68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15" idx="3"/>
          </p:cNvCxnSpPr>
          <p:nvPr/>
        </p:nvCxnSpPr>
        <p:spPr>
          <a:xfrm>
            <a:off x="2398341" y="2049558"/>
            <a:ext cx="1244864" cy="446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51867" y="1753031"/>
            <a:ext cx="846474" cy="593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直線單箭頭接點 18"/>
          <p:cNvCxnSpPr/>
          <p:nvPr/>
        </p:nvCxnSpPr>
        <p:spPr>
          <a:xfrm flipH="1">
            <a:off x="5821243" y="2262483"/>
            <a:ext cx="5225" cy="898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291073" y="2227213"/>
            <a:ext cx="1060703" cy="265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678345" y="1669429"/>
            <a:ext cx="607502" cy="5930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24681" y="135853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Dev</a:t>
            </a:r>
            <a:endParaRPr 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503816" y="135853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Ops</a:t>
            </a:r>
            <a:endParaRPr 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52883" y="1358533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Dev</a:t>
            </a:r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</a:t>
            </a:r>
            <a:r>
              <a:rPr lang="zh-TW" altLang="en-US" dirty="0" smtClean="0"/>
              <a:t>如何解決問題</a:t>
            </a:r>
            <a:r>
              <a:rPr lang="en-US" altLang="zh-TW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服務啟動到被呼叫的過程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360535" y="4707853"/>
            <a:ext cx="367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Sequency</a:t>
            </a:r>
            <a:r>
              <a:rPr lang="en-US" altLang="zh-TW" dirty="0" smtClean="0"/>
              <a:t> Diagram For Service Registration</a:t>
            </a:r>
            <a:endParaRPr 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200150"/>
            <a:ext cx="7181850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941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高整合度的解決方案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Consul</a:t>
            </a:r>
            <a:endParaRPr 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150"/>
            <a:ext cx="8229600" cy="326883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2336" y="4658446"/>
            <a:ext cx="3627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https://www.hashicorp.com/products/consul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42693" y="1980329"/>
            <a:ext cx="2591670" cy="216843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圓角矩形 8"/>
          <p:cNvSpPr/>
          <p:nvPr/>
        </p:nvSpPr>
        <p:spPr>
          <a:xfrm>
            <a:off x="5810359" y="1980329"/>
            <a:ext cx="2591670" cy="2168434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Consul: Server Side Disc Pattern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7" name="Picture 2" descr="Diagram depicts the setup for the consul-api-demo from NGINX, Inc for Service Discovery. NGINX Plus load balances multiple instances of a containerized backend application, obtaining service discovery information via the Consul API and using its watch mechanis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1" y="1200150"/>
            <a:ext cx="3966617" cy="366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57922" y="4754845"/>
            <a:ext cx="75529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https://www.nginx.com/blog/service-discovery-with-nginx-plus-and-consul/</a:t>
            </a:r>
          </a:p>
        </p:txBody>
      </p:sp>
      <p:pic>
        <p:nvPicPr>
          <p:cNvPr id="9" name="Picture 2" descr="Diagram depicts the setup for the consul-api-demo from NGINX, Inc for Service Discovery. NGINX Plus load balances multiple instances of a containerized backend application, obtaining service discovery information via the Consul API and using its watch mechanis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16" y="1200150"/>
            <a:ext cx="3966617" cy="366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275397" y="3063000"/>
            <a:ext cx="574766" cy="5162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5989789" y="3214253"/>
            <a:ext cx="419686" cy="2447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DNS</a:t>
            </a:r>
            <a:endParaRPr lang="en-US" sz="800" dirty="0"/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6409475" y="3321111"/>
            <a:ext cx="425012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437216" y="3157345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DNS</a:t>
            </a:r>
          </a:p>
          <a:p>
            <a:r>
              <a:rPr lang="en-US" sz="800" dirty="0" smtClean="0"/>
              <a:t>Query</a:t>
            </a:r>
            <a:endParaRPr lang="en-US" sz="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31522" y="3767328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Consul-Template</a:t>
            </a:r>
          </a:p>
          <a:p>
            <a:r>
              <a:rPr lang="zh-TW" altLang="en-US" dirty="0" smtClean="0"/>
              <a:t>動態更新其他服務的組態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044698" y="3767328"/>
            <a:ext cx="1917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Consul DNS Interface</a:t>
            </a:r>
          </a:p>
          <a:p>
            <a:r>
              <a:rPr lang="zh-TW" altLang="en-US" dirty="0" smtClean="0"/>
              <a:t>提供 </a:t>
            </a:r>
            <a:r>
              <a:rPr lang="en-US" altLang="zh-TW" dirty="0" smtClean="0"/>
              <a:t>DNS</a:t>
            </a:r>
            <a:r>
              <a:rPr lang="zh-TW" altLang="en-US" dirty="0" smtClean="0"/>
              <a:t> 查詢介面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Consul: Client Side Disc Pattern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-40000" y="4908733"/>
            <a:ext cx="9224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https://medium.com/containers-on-aws/how-to-setup-service-discovery-in-elastic-container-service-3d18479959e6</a:t>
            </a:r>
          </a:p>
        </p:txBody>
      </p:sp>
      <p:pic>
        <p:nvPicPr>
          <p:cNvPr id="4098" name="Picture 2" descr="https://cdn-images-1.medium.com/max/1500/1*CpBTDx0E8RBRLBp87fOuP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55"/>
            <a:ext cx="6904852" cy="367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圖說文字 2"/>
          <p:cNvSpPr/>
          <p:nvPr/>
        </p:nvSpPr>
        <p:spPr>
          <a:xfrm>
            <a:off x="574765" y="3490395"/>
            <a:ext cx="1525742" cy="815122"/>
          </a:xfrm>
          <a:prstGeom prst="wedgeRoundRectCallout">
            <a:avLst>
              <a:gd name="adj1" fmla="val 15126"/>
              <a:gd name="adj2" fmla="val -6762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支援 </a:t>
            </a:r>
            <a:r>
              <a:rPr lang="en-US" altLang="zh-TW" dirty="0" smtClean="0"/>
              <a:t>REST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及 </a:t>
            </a:r>
            <a:r>
              <a:rPr lang="en-US" altLang="zh-TW" dirty="0" smtClean="0"/>
              <a:t>DNS</a:t>
            </a:r>
            <a:r>
              <a:rPr lang="zh-TW" altLang="en-US" dirty="0" smtClean="0"/>
              <a:t> 介面。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0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329844"/>
            <a:ext cx="8694640" cy="42121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9456" y="470263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https://cecilphillip.com/using-consul-for-service-discovery-with-asp-net-core/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6928539" y="1520516"/>
            <a:ext cx="1776549" cy="909175"/>
          </a:xfrm>
          <a:prstGeom prst="wedgeRoundRectCallout">
            <a:avLst>
              <a:gd name="adj1" fmla="val -73944"/>
              <a:gd name="adj2" fmla="val 3312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支援 </a:t>
            </a:r>
            <a:r>
              <a:rPr lang="en-US" altLang="zh-TW" dirty="0" smtClean="0"/>
              <a:t>REST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及 </a:t>
            </a:r>
            <a:r>
              <a:rPr lang="en-US" altLang="zh-TW" dirty="0" smtClean="0"/>
              <a:t>SDK</a:t>
            </a:r>
            <a:r>
              <a:rPr lang="zh-TW" altLang="en-US" dirty="0" smtClean="0"/>
              <a:t> 介面，查詢服務狀態資訊。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7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65763" y="4728756"/>
            <a:ext cx="3062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www.consul.io/discovery.html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Consul Discovery 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879" t="247" r="8617" b="26387"/>
          <a:stretch/>
        </p:blipFill>
        <p:spPr>
          <a:xfrm>
            <a:off x="632242" y="209005"/>
            <a:ext cx="7901324" cy="43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0" dirty="0" smtClean="0"/>
              <a:t/>
            </a:r>
            <a:br>
              <a:rPr lang="en-US" sz="6000" b="0" dirty="0" smtClean="0"/>
            </a:br>
            <a:r>
              <a:rPr lang="en-US" sz="6000" b="0" dirty="0"/>
              <a:t/>
            </a:r>
            <a:br>
              <a:rPr lang="en-US" sz="6000" b="0" dirty="0"/>
            </a:br>
            <a:r>
              <a:rPr lang="en-US" altLang="zh-TW" sz="6000" b="0" dirty="0" smtClean="0"/>
              <a:t>2</a:t>
            </a:r>
            <a:r>
              <a:rPr lang="en-US" sz="6000" b="0" dirty="0" smtClean="0"/>
              <a:t>. Advanced Topics ?</a:t>
            </a:r>
            <a:endParaRPr lang="en-US" sz="6000" b="0" dirty="0"/>
          </a:p>
        </p:txBody>
      </p:sp>
      <p:sp>
        <p:nvSpPr>
          <p:cNvPr id="14" name="副標題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xxx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877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Developer </a:t>
            </a:r>
            <a:r>
              <a:rPr lang="zh-TW" altLang="en-US" dirty="0" smtClean="0"/>
              <a:t>該了解的架構問題</a:t>
            </a:r>
            <a:endParaRPr lang="en-US" altLang="zh-TW" dirty="0" smtClean="0"/>
          </a:p>
          <a:p>
            <a:r>
              <a:rPr lang="zh-TW" altLang="en-US" dirty="0" smtClean="0"/>
              <a:t>如何管理好 </a:t>
            </a:r>
            <a:r>
              <a:rPr lang="en-US" altLang="zh-TW" dirty="0" err="1" smtClean="0"/>
              <a:t>Microservices</a:t>
            </a:r>
            <a:r>
              <a:rPr lang="zh-TW" altLang="en-US" dirty="0" smtClean="0"/>
              <a:t> 架構下的眾多服務</a:t>
            </a:r>
            <a:r>
              <a:rPr lang="en-US" altLang="zh-TW" dirty="0" smtClean="0"/>
              <a:t>?</a:t>
            </a:r>
            <a:endParaRPr lang="en-US" altLang="zh-TW" dirty="0" smtClean="0"/>
          </a:p>
          <a:p>
            <a:r>
              <a:rPr lang="en-US" altLang="zh-TW" dirty="0" smtClean="0"/>
              <a:t>Service Discovery </a:t>
            </a:r>
            <a:r>
              <a:rPr lang="zh-TW" altLang="en-US" dirty="0" smtClean="0"/>
              <a:t>的基本概念</a:t>
            </a:r>
            <a:endParaRPr lang="en-US" altLang="zh-TW" dirty="0" smtClean="0"/>
          </a:p>
          <a:p>
            <a:r>
              <a:rPr lang="zh-TW" altLang="en-US" dirty="0" smtClean="0"/>
              <a:t>進階的架構規劃</a:t>
            </a:r>
            <a:endParaRPr lang="en-US" altLang="zh-TW" dirty="0" smtClean="0"/>
          </a:p>
          <a:p>
            <a:r>
              <a:rPr lang="zh-TW" altLang="en-US" dirty="0" smtClean="0"/>
              <a:t>從 </a:t>
            </a:r>
            <a:r>
              <a:rPr lang="en-US" altLang="zh-TW" dirty="0" smtClean="0"/>
              <a:t>Service Discovery </a:t>
            </a:r>
            <a:r>
              <a:rPr lang="zh-TW" altLang="en-US" dirty="0" smtClean="0"/>
              <a:t>到 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Mesh</a:t>
            </a:r>
            <a:endParaRPr lang="en-US" altLang="zh-TW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With </a:t>
            </a:r>
            <a:r>
              <a:rPr lang="en-US" altLang="zh-TW" dirty="0" smtClean="0"/>
              <a:t>Load Balancer?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04" y="1200150"/>
            <a:ext cx="3447696" cy="32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7" y="1416165"/>
            <a:ext cx="4582451" cy="28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017998" y="4366874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Server‑Side Discovery Pattern</a:t>
            </a:r>
          </a:p>
          <a:p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692" y="4455934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Client‑Side Discovery Pattern</a:t>
            </a:r>
          </a:p>
          <a:p>
            <a:endParaRPr lang="en-US" dirty="0"/>
          </a:p>
        </p:txBody>
      </p:sp>
      <p:sp>
        <p:nvSpPr>
          <p:cNvPr id="2" name="圓角矩形 1"/>
          <p:cNvSpPr/>
          <p:nvPr/>
        </p:nvSpPr>
        <p:spPr>
          <a:xfrm>
            <a:off x="1609345" y="1943753"/>
            <a:ext cx="1045028" cy="60611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圓角矩形 9"/>
          <p:cNvSpPr/>
          <p:nvPr/>
        </p:nvSpPr>
        <p:spPr>
          <a:xfrm>
            <a:off x="5768557" y="1802675"/>
            <a:ext cx="736745" cy="74719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圓角矩形圖說文字 2"/>
          <p:cNvSpPr/>
          <p:nvPr/>
        </p:nvSpPr>
        <p:spPr>
          <a:xfrm>
            <a:off x="329183" y="2730228"/>
            <a:ext cx="1583218" cy="804672"/>
          </a:xfrm>
          <a:prstGeom prst="wedgeRoundRectCallout">
            <a:avLst>
              <a:gd name="adj1" fmla="val 34943"/>
              <a:gd name="adj2" fmla="val -6282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仰賴基礎建設處理，與商務邏輯整合較困難。</a:t>
            </a:r>
            <a:endParaRPr lang="en-US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6505302" y="2660664"/>
            <a:ext cx="1583218" cy="804672"/>
          </a:xfrm>
          <a:prstGeom prst="wedgeRoundRectCallout">
            <a:avLst>
              <a:gd name="adj1" fmla="val -44595"/>
              <a:gd name="adj2" fmla="val -732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直接注入應用程式，容易根據商業邏輯調整。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需求</a:t>
            </a:r>
            <a:r>
              <a:rPr lang="en-US" altLang="zh-TW" dirty="0" smtClean="0"/>
              <a:t>: </a:t>
            </a:r>
            <a:r>
              <a:rPr lang="zh-TW" altLang="en-US" dirty="0" smtClean="0"/>
              <a:t>如何替不同客戶提供不同的 </a:t>
            </a:r>
            <a:r>
              <a:rPr lang="en-US" altLang="zh-TW" dirty="0" smtClean="0"/>
              <a:t>SLA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提供不同的效能保證 </a:t>
            </a:r>
            <a:r>
              <a:rPr lang="en-US" altLang="zh-TW" dirty="0" smtClean="0"/>
              <a:t>(share mode)</a:t>
            </a:r>
          </a:p>
          <a:p>
            <a:r>
              <a:rPr lang="zh-TW" altLang="en-US" dirty="0" smtClean="0"/>
              <a:t>提供保證的效能等級 </a:t>
            </a:r>
            <a:r>
              <a:rPr lang="en-US" altLang="zh-TW" dirty="0" smtClean="0"/>
              <a:t>(standard mode)</a:t>
            </a:r>
          </a:p>
          <a:p>
            <a:r>
              <a:rPr lang="zh-TW" altLang="en-US" dirty="0" smtClean="0"/>
              <a:t>提供專屬客戶獨立的設備 </a:t>
            </a:r>
            <a:r>
              <a:rPr lang="en-US" altLang="zh-TW" dirty="0" smtClean="0"/>
              <a:t>(isolated mode)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3" y="1200150"/>
            <a:ext cx="3999847" cy="37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4148762" y="1834024"/>
            <a:ext cx="1130997" cy="307777"/>
            <a:chOff x="4221914" y="2100506"/>
            <a:chExt cx="1130997" cy="307777"/>
          </a:xfrm>
        </p:grpSpPr>
        <p:sp>
          <p:nvSpPr>
            <p:cNvPr id="6" name="五邊形 5"/>
            <p:cNvSpPr/>
            <p:nvPr/>
          </p:nvSpPr>
          <p:spPr>
            <a:xfrm rot="10800000">
              <a:off x="4221914" y="2110956"/>
              <a:ext cx="1055479" cy="271707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 smtClean="0"/>
            </a:p>
          </p:txBody>
        </p:sp>
        <p:sp>
          <p:nvSpPr>
            <p:cNvPr id="7" name="流程圖: 接點 6"/>
            <p:cNvSpPr/>
            <p:nvPr/>
          </p:nvSpPr>
          <p:spPr>
            <a:xfrm>
              <a:off x="4310743" y="2189335"/>
              <a:ext cx="104503" cy="114953"/>
            </a:xfrm>
            <a:prstGeom prst="flowChartConnector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410024" y="2100506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SCHOOL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148762" y="2934861"/>
            <a:ext cx="1130997" cy="307777"/>
            <a:chOff x="4221914" y="2100506"/>
            <a:chExt cx="1130997" cy="307777"/>
          </a:xfrm>
        </p:grpSpPr>
        <p:sp>
          <p:nvSpPr>
            <p:cNvPr id="12" name="五邊形 11"/>
            <p:cNvSpPr/>
            <p:nvPr/>
          </p:nvSpPr>
          <p:spPr>
            <a:xfrm rot="10800000">
              <a:off x="4221914" y="2110956"/>
              <a:ext cx="1055478" cy="271707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 smtClean="0"/>
            </a:p>
          </p:txBody>
        </p:sp>
        <p:sp>
          <p:nvSpPr>
            <p:cNvPr id="13" name="流程圖: 接點 12"/>
            <p:cNvSpPr/>
            <p:nvPr/>
          </p:nvSpPr>
          <p:spPr>
            <a:xfrm>
              <a:off x="4310743" y="2189335"/>
              <a:ext cx="104503" cy="114953"/>
            </a:xfrm>
            <a:prstGeom prst="flowChartConnector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410024" y="2100506"/>
              <a:ext cx="942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SCHOOL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148761" y="4147095"/>
            <a:ext cx="1220766" cy="307777"/>
            <a:chOff x="4221913" y="2100506"/>
            <a:chExt cx="1220766" cy="307777"/>
          </a:xfrm>
        </p:grpSpPr>
        <p:sp>
          <p:nvSpPr>
            <p:cNvPr id="16" name="五邊形 15"/>
            <p:cNvSpPr/>
            <p:nvPr/>
          </p:nvSpPr>
          <p:spPr>
            <a:xfrm rot="10800000">
              <a:off x="4221913" y="2110955"/>
              <a:ext cx="1130997" cy="271707"/>
            </a:xfrm>
            <a:prstGeom prst="homePlat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 smtClean="0"/>
            </a:p>
          </p:txBody>
        </p:sp>
        <p:sp>
          <p:nvSpPr>
            <p:cNvPr id="17" name="流程圖: 接點 16"/>
            <p:cNvSpPr/>
            <p:nvPr/>
          </p:nvSpPr>
          <p:spPr>
            <a:xfrm>
              <a:off x="4310743" y="2189335"/>
              <a:ext cx="104503" cy="114953"/>
            </a:xfrm>
            <a:prstGeom prst="flowChartConnector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410024" y="2100506"/>
              <a:ext cx="10326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STUDENT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4289842" y="2100506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標記該 </a:t>
            </a:r>
            <a:r>
              <a:rPr lang="en-US" altLang="zh-TW" dirty="0" smtClean="0"/>
              <a:t>instance </a:t>
            </a:r>
            <a:r>
              <a:rPr lang="zh-TW" altLang="en-US" dirty="0" smtClean="0"/>
              <a:t>是給校務系統專用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289842" y="3194919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標記該 </a:t>
            </a:r>
            <a:r>
              <a:rPr lang="en-US" altLang="zh-TW" dirty="0" smtClean="0"/>
              <a:t>instance </a:t>
            </a:r>
            <a:r>
              <a:rPr lang="zh-TW" altLang="en-US" dirty="0" smtClean="0"/>
              <a:t>是給校務系統專用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89842" y="4395523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標記該 </a:t>
            </a:r>
            <a:r>
              <a:rPr lang="en-US" altLang="zh-TW" dirty="0" smtClean="0"/>
              <a:t>instance </a:t>
            </a:r>
            <a:r>
              <a:rPr lang="zh-TW" altLang="en-US" dirty="0" smtClean="0"/>
              <a:t>是給學生查詢使用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329844"/>
            <a:ext cx="8694640" cy="42121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9456" y="470263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https://cecilphillip.com/using-consul-for-service-discovery-with-asp-net-core/</a:t>
            </a:r>
          </a:p>
        </p:txBody>
      </p:sp>
    </p:spTree>
    <p:extLst>
      <p:ext uri="{BB962C8B-B14F-4D97-AF65-F5344CB8AC3E}">
        <p14:creationId xmlns:p14="http://schemas.microsoft.com/office/powerpoint/2010/main" val="34062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r>
              <a:rPr lang="en-US" altLang="zh-TW" dirty="0" smtClean="0"/>
              <a:t>: </a:t>
            </a:r>
            <a:r>
              <a:rPr lang="zh-TW" altLang="en-US" dirty="0" smtClean="0"/>
              <a:t>如何管理外部服務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8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如何找到 </a:t>
            </a:r>
            <a:r>
              <a:rPr lang="en-US" altLang="zh-TW" dirty="0" smtClean="0"/>
              <a:t>SD</a:t>
            </a:r>
            <a:r>
              <a:rPr lang="zh-TW" altLang="en-US" dirty="0" smtClean="0"/>
              <a:t> </a:t>
            </a:r>
            <a:r>
              <a:rPr lang="en-US" altLang="zh-TW" dirty="0" smtClean="0"/>
              <a:t>(Consul)</a:t>
            </a:r>
            <a:r>
              <a:rPr lang="zh-TW" altLang="en-US" dirty="0" smtClean="0"/>
              <a:t> 位址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onsul Docker Example Of Docker Service Registration And Discov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37" y="205978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23959" y="4754880"/>
            <a:ext cx="7564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http://www.aridaz.com/consul-docker-example/docker-service-registration-and-discovery.html</a:t>
            </a:r>
          </a:p>
        </p:txBody>
      </p:sp>
    </p:spTree>
    <p:extLst>
      <p:ext uri="{BB962C8B-B14F-4D97-AF65-F5344CB8AC3E}">
        <p14:creationId xmlns:p14="http://schemas.microsoft.com/office/powerpoint/2010/main" val="27971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如何避免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侵入式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的更新問題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b="0" dirty="0" smtClean="0"/>
              <a:t/>
            </a:r>
            <a:br>
              <a:rPr lang="en-US" sz="6000" b="0" dirty="0" smtClean="0"/>
            </a:br>
            <a:r>
              <a:rPr lang="en-US" sz="6000" b="0" dirty="0"/>
              <a:t/>
            </a:r>
            <a:br>
              <a:rPr lang="en-US" sz="6000" b="0" dirty="0"/>
            </a:br>
            <a:r>
              <a:rPr lang="en-US" sz="6000" b="0" dirty="0" smtClean="0"/>
              <a:t>1. </a:t>
            </a:r>
            <a:r>
              <a:rPr lang="zh-TW" altLang="en-US" sz="6000" b="0" dirty="0" smtClean="0"/>
              <a:t>微服務的管理</a:t>
            </a:r>
            <a:endParaRPr lang="en-US" sz="6000" b="0" dirty="0"/>
          </a:p>
        </p:txBody>
      </p:sp>
      <p:sp>
        <p:nvSpPr>
          <p:cNvPr id="14" name="副標題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600" dirty="0" smtClean="0"/>
          </a:p>
          <a:p>
            <a:r>
              <a:rPr lang="en-US" sz="3600" dirty="0" smtClean="0"/>
              <a:t>xxx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18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Again: Different?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04" y="1200150"/>
            <a:ext cx="3447696" cy="325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7" y="1416165"/>
            <a:ext cx="4582451" cy="282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017998" y="4366874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Server‑Side Discovery Pattern</a:t>
            </a:r>
          </a:p>
          <a:p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21692" y="4455934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Client‑Side Discovery Pattern</a:t>
            </a:r>
          </a:p>
          <a:p>
            <a:endParaRPr lang="en-US" dirty="0"/>
          </a:p>
        </p:txBody>
      </p:sp>
      <p:sp>
        <p:nvSpPr>
          <p:cNvPr id="2" name="圓角矩形 1"/>
          <p:cNvSpPr/>
          <p:nvPr/>
        </p:nvSpPr>
        <p:spPr>
          <a:xfrm>
            <a:off x="1609345" y="1943753"/>
            <a:ext cx="1045028" cy="60611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圓角矩形 9"/>
          <p:cNvSpPr/>
          <p:nvPr/>
        </p:nvSpPr>
        <p:spPr>
          <a:xfrm>
            <a:off x="5768557" y="1802675"/>
            <a:ext cx="736745" cy="747196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圓角矩形圖說文字 2"/>
          <p:cNvSpPr/>
          <p:nvPr/>
        </p:nvSpPr>
        <p:spPr>
          <a:xfrm>
            <a:off x="329182" y="2730227"/>
            <a:ext cx="2147535" cy="906471"/>
          </a:xfrm>
          <a:prstGeom prst="wedgeRoundRectCallout">
            <a:avLst>
              <a:gd name="adj1" fmla="val 34943"/>
              <a:gd name="adj2" fmla="val -6282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中心化的架構，多了一個服務需要顧及 </a:t>
            </a:r>
            <a:r>
              <a:rPr lang="en-US" altLang="zh-TW" dirty="0" smtClean="0"/>
              <a:t>HA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單點失敗的風險</a:t>
            </a:r>
            <a:r>
              <a:rPr lang="en-US" altLang="zh-TW" dirty="0" smtClean="0"/>
              <a:t>)</a:t>
            </a:r>
            <a:r>
              <a:rPr lang="zh-TW" altLang="en-US" dirty="0" smtClean="0"/>
              <a:t>；同時也隱含了效能瓶頸的風險。</a:t>
            </a:r>
            <a:endParaRPr lang="en-US" dirty="0"/>
          </a:p>
        </p:txBody>
      </p:sp>
      <p:sp>
        <p:nvSpPr>
          <p:cNvPr id="11" name="圓角矩形圖說文字 10"/>
          <p:cNvSpPr/>
          <p:nvPr/>
        </p:nvSpPr>
        <p:spPr>
          <a:xfrm>
            <a:off x="6505301" y="2660664"/>
            <a:ext cx="2095283" cy="887208"/>
          </a:xfrm>
          <a:prstGeom prst="wedgeRoundRectCallout">
            <a:avLst>
              <a:gd name="adj1" fmla="val -44595"/>
              <a:gd name="adj2" fmla="val -732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去中心化的架構，點對點的通訊，沒有單點失敗與效能瓶頸的風險。</a:t>
            </a:r>
            <a:endParaRPr 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329182" y="3811073"/>
            <a:ext cx="2147535" cy="906471"/>
          </a:xfrm>
          <a:prstGeom prst="wedgeRoundRectCallout">
            <a:avLst>
              <a:gd name="adj1" fmla="val 34943"/>
              <a:gd name="adj2" fmla="val -6282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非侵入式的架構，升級及維護都非常容易，相容性高不易出錯。</a:t>
            </a:r>
            <a:endParaRPr 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6505301" y="3679518"/>
            <a:ext cx="2095283" cy="991759"/>
          </a:xfrm>
          <a:prstGeom prst="wedgeRoundRectCallout">
            <a:avLst>
              <a:gd name="adj1" fmla="val -44595"/>
              <a:gd name="adj2" fmla="val -732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侵入式的架構，升級需要重新部署應用程式，需要經過大量測試，升級失敗的風險高。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思考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如果每台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都有 </a:t>
            </a:r>
            <a:r>
              <a:rPr lang="en-US" altLang="zh-TW" dirty="0" smtClean="0"/>
              <a:t>LB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RP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517289" y="1274935"/>
            <a:ext cx="3636699" cy="19907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050101" y="1274935"/>
            <a:ext cx="3636699" cy="19907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圓角矩形 8"/>
          <p:cNvSpPr/>
          <p:nvPr/>
        </p:nvSpPr>
        <p:spPr>
          <a:xfrm>
            <a:off x="705394" y="1442139"/>
            <a:ext cx="3182112" cy="86737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Service A</a:t>
            </a:r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1034578" y="2905180"/>
            <a:ext cx="1154757" cy="63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2335638" y="2905180"/>
            <a:ext cx="1154757" cy="63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Reverse Proxy</a:t>
            </a:r>
            <a:endParaRPr 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5293070" y="1442139"/>
            <a:ext cx="3182112" cy="86737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Service B</a:t>
            </a:r>
            <a:endParaRPr lang="en-US" dirty="0"/>
          </a:p>
        </p:txBody>
      </p:sp>
      <p:sp>
        <p:nvSpPr>
          <p:cNvPr id="13" name="矩形 12"/>
          <p:cNvSpPr/>
          <p:nvPr/>
        </p:nvSpPr>
        <p:spPr>
          <a:xfrm>
            <a:off x="5622254" y="2905180"/>
            <a:ext cx="1154757" cy="63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14" name="矩形 13"/>
          <p:cNvSpPr/>
          <p:nvPr/>
        </p:nvSpPr>
        <p:spPr>
          <a:xfrm>
            <a:off x="6923314" y="2905180"/>
            <a:ext cx="1154757" cy="63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Reverse Proxy</a:t>
            </a:r>
            <a:endParaRPr lang="en-US" dirty="0"/>
          </a:p>
        </p:txBody>
      </p:sp>
      <p:cxnSp>
        <p:nvCxnSpPr>
          <p:cNvPr id="16" name="肘形接點 15"/>
          <p:cNvCxnSpPr>
            <a:stCxn id="10" idx="2"/>
            <a:endCxn id="14" idx="2"/>
          </p:cNvCxnSpPr>
          <p:nvPr/>
        </p:nvCxnSpPr>
        <p:spPr>
          <a:xfrm rot="16200000" flipH="1">
            <a:off x="4556325" y="598280"/>
            <a:ext cx="12700" cy="5888736"/>
          </a:xfrm>
          <a:prstGeom prst="bentConnector3">
            <a:avLst>
              <a:gd name="adj1" fmla="val 3322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1618307" y="2309513"/>
            <a:ext cx="0" cy="59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4" idx="0"/>
          </p:cNvCxnSpPr>
          <p:nvPr/>
        </p:nvCxnSpPr>
        <p:spPr>
          <a:xfrm flipV="1">
            <a:off x="7500693" y="2309513"/>
            <a:ext cx="6350" cy="59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034577" y="4248042"/>
            <a:ext cx="7330877" cy="63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 Discovery</a:t>
            </a:r>
            <a:endParaRPr lang="en-US" dirty="0"/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436914" y="3548999"/>
            <a:ext cx="0" cy="69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1536192" y="229091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127.0.0.1:80</a:t>
            </a:r>
            <a:endParaRPr 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536192" y="264043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127.0.0.1:8000</a:t>
            </a:r>
            <a:endParaRPr 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881624" y="3548999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192.168.0.91:9527</a:t>
            </a:r>
            <a:endParaRPr 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334050" y="2290917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127.0.0.1:80</a:t>
            </a:r>
            <a:endParaRPr lang="en-US" dirty="0"/>
          </a:p>
        </p:txBody>
      </p:sp>
      <p:cxnSp>
        <p:nvCxnSpPr>
          <p:cNvPr id="33" name="直線單箭頭接點 32"/>
          <p:cNvCxnSpPr/>
          <p:nvPr/>
        </p:nvCxnSpPr>
        <p:spPr>
          <a:xfrm>
            <a:off x="7743662" y="3548999"/>
            <a:ext cx="0" cy="692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7738437" y="2309513"/>
            <a:ext cx="0" cy="59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665284" y="2300215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 check</a:t>
            </a:r>
            <a:endParaRPr 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665284" y="3937089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Register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0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案例探討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SideCar</a:t>
            </a:r>
            <a:r>
              <a:rPr lang="en-US" altLang="zh-TW" dirty="0" smtClean="0"/>
              <a:t> / Service Mesh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-1.wp.nginx.com/wp-content/uploads/2017/09/Modern-Apps-1024x5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1" y="165351"/>
            <a:ext cx="8187800" cy="45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81435" y="4728754"/>
            <a:ext cx="6590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https://www.nginx.com/blog/nginmesh-nginx-as-a-proxy-in-an-istio-service-mesh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1F926B-4632-4408-BD22-870A82FEAA9A}"/>
              </a:ext>
            </a:extLst>
          </p:cNvPr>
          <p:cNvSpPr/>
          <p:nvPr/>
        </p:nvSpPr>
        <p:spPr>
          <a:xfrm>
            <a:off x="-1" y="58783"/>
            <a:ext cx="9144001" cy="41409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TW" altLang="en-US" sz="1350" kern="12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" name="標題 3">
            <a:extLst>
              <a:ext uri="{FF2B5EF4-FFF2-40B4-BE49-F238E27FC236}">
                <a16:creationId xmlns:a16="http://schemas.microsoft.com/office/drawing/2014/main" id="{28193064-3EA3-477B-9415-489BE10340B0}"/>
              </a:ext>
            </a:extLst>
          </p:cNvPr>
          <p:cNvSpPr txBox="1">
            <a:spLocks/>
          </p:cNvSpPr>
          <p:nvPr/>
        </p:nvSpPr>
        <p:spPr>
          <a:xfrm>
            <a:off x="822960" y="1502229"/>
            <a:ext cx="7543800" cy="17416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zh-TW" altLang="en-US" sz="3300" dirty="0">
                <a:solidFill>
                  <a:prstClr val="black"/>
                </a:solidFill>
                <a:latin typeface="Calibri Light" panose="020F0302020204030204"/>
                <a:ea typeface="新細明體" panose="02020500000000000000" pitchFamily="18" charset="-120"/>
              </a:rPr>
              <a:t>謝謝大家 </a:t>
            </a:r>
            <a:r>
              <a:rPr lang="en-US" altLang="zh-TW" sz="3300" dirty="0">
                <a:solidFill>
                  <a:prstClr val="black"/>
                </a:solidFill>
                <a:latin typeface="Calibri Light" panose="020F0302020204030204"/>
                <a:ea typeface="新細明體" panose="02020500000000000000" pitchFamily="18" charset="-120"/>
                <a:sym typeface="Wingdings" panose="05000000000000000000" pitchFamily="2" charset="2"/>
              </a:rPr>
              <a:t></a:t>
            </a:r>
            <a:endParaRPr lang="zh-TW" altLang="en-US" sz="3300" dirty="0">
              <a:solidFill>
                <a:prstClr val="black"/>
              </a:solidFill>
              <a:latin typeface="Calibri Light" panose="020F0302020204030204"/>
              <a:ea typeface="新細明體" panose="02020500000000000000" pitchFamily="18" charset="-120"/>
            </a:endParaRPr>
          </a:p>
        </p:txBody>
      </p:sp>
      <p:sp>
        <p:nvSpPr>
          <p:cNvPr id="4" name="副標題 4">
            <a:extLst>
              <a:ext uri="{FF2B5EF4-FFF2-40B4-BE49-F238E27FC236}">
                <a16:creationId xmlns:a16="http://schemas.microsoft.com/office/drawing/2014/main" id="{080E3343-5A40-4557-862C-41B18225F86D}"/>
              </a:ext>
            </a:extLst>
          </p:cNvPr>
          <p:cNvSpPr txBox="1">
            <a:spLocks/>
          </p:cNvSpPr>
          <p:nvPr/>
        </p:nvSpPr>
        <p:spPr>
          <a:xfrm>
            <a:off x="825038" y="3263946"/>
            <a:ext cx="7543800" cy="9350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>
              <a:spcBef>
                <a:spcPts val="750"/>
              </a:spcBef>
              <a:buClrTx/>
            </a:pPr>
            <a:r>
              <a:rPr lang="zh-TW" altLang="en-US" sz="21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請支持 安德魯的部落格 </a:t>
            </a:r>
            <a:r>
              <a:rPr lang="en-US" altLang="zh-TW" sz="21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~</a:t>
            </a:r>
          </a:p>
          <a:p>
            <a:pPr marL="171450" indent="-171450" defTabSz="685800">
              <a:spcBef>
                <a:spcPts val="750"/>
              </a:spcBef>
              <a:buClrTx/>
            </a:pPr>
            <a:r>
              <a:rPr lang="en-US" altLang="zh-TW" sz="21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hlinkClick r:id="rId3"/>
              </a:rPr>
              <a:t>https://www.facebook.com/andrew.blog.0928</a:t>
            </a:r>
            <a:endParaRPr lang="en-US" altLang="zh-TW" sz="21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r>
              <a:rPr lang="en-US" altLang="zh-TW" sz="210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  <a:hlinkClick r:id="rId4"/>
              </a:rPr>
              <a:t>http://columns.chicken-house.net/</a:t>
            </a:r>
            <a:endParaRPr lang="en-US" altLang="zh-TW" sz="21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endParaRPr lang="en-US" altLang="zh-TW" sz="210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171450" indent="-171450" defTabSz="685800">
              <a:spcBef>
                <a:spcPts val="750"/>
              </a:spcBef>
              <a:buClrTx/>
            </a:pPr>
            <a:endParaRPr lang="zh-TW" altLang="en-US" sz="21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Picture 2" descr="https://scontent-tpe1-1.xx.fbcdn.net/t31.0-8/12486053_133625380346082_6599681590336715085_o.jpg">
            <a:extLst>
              <a:ext uri="{FF2B5EF4-FFF2-40B4-BE49-F238E27FC236}">
                <a16:creationId xmlns:a16="http://schemas.microsoft.com/office/drawing/2014/main" id="{99C60EA3-1DF3-4800-9082-80B86FDF4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347" y="1501486"/>
            <a:ext cx="2969419" cy="14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content-tpe1-1.xx.fbcdn.net/v/t1.0-1/c3.0.200.200/p200x200/12494803_133612290347391_178600785133335805_n.jpg?oh=e94b2e70ab63667b3bc052fe9230ceb6&amp;oe=58CC5A58">
            <a:extLst>
              <a:ext uri="{FF2B5EF4-FFF2-40B4-BE49-F238E27FC236}">
                <a16:creationId xmlns:a16="http://schemas.microsoft.com/office/drawing/2014/main" id="{ED6A6194-40B8-43CD-BCAD-F71AFCF4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54" y="1755130"/>
            <a:ext cx="1017527" cy="101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AAD38E-62B6-4328-9054-729EE0350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9766" y="1378067"/>
            <a:ext cx="2792091" cy="28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68" y="182880"/>
            <a:ext cx="4632230" cy="472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7459" y="4650124"/>
            <a:ext cx="4751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https://www.nginx.com/blog/introduction-to-microservices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8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47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73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8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AD68D-7080-4188-A296-6F3C8E665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拆分基礎服務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AFF981-6476-4DDC-BB51-9F3108EB74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3600" b="1" dirty="0"/>
              <a:t>宜人贷系统架构</a:t>
            </a:r>
            <a:r>
              <a:rPr lang="en-US" altLang="zh-CN" sz="3600" b="1" dirty="0"/>
              <a:t>-</a:t>
            </a:r>
            <a:r>
              <a:rPr lang="zh-CN" altLang="en-US" sz="3600" b="1" dirty="0"/>
              <a:t>高并发下的进化之路</a:t>
            </a:r>
          </a:p>
          <a:p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29BCA04-079D-4220-A42B-019100319926}"/>
              </a:ext>
            </a:extLst>
          </p:cNvPr>
          <p:cNvSpPr txBox="1"/>
          <p:nvPr/>
        </p:nvSpPr>
        <p:spPr>
          <a:xfrm>
            <a:off x="381000" y="4701540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2"/>
              </a:rPr>
              <a:t>https://www.jianshu.com/p/410250e006cb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22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nah\AppData\Local\Temp\enhtmlclip\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8" y="138710"/>
            <a:ext cx="6928541" cy="45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70985" y="4728757"/>
            <a:ext cx="655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https://blog.appdynamics.com/news/visualizing-and-tracking-your-microservices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sualstudiomagazine.com/articles/2018/08/01/~/media/ECG/visualstudiomagazine/Images/IntroImages2016/0116vsm_McCaffreyRLab.ash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62"/>
          <a:stretch/>
        </p:blipFill>
        <p:spPr bwMode="auto">
          <a:xfrm>
            <a:off x="151529" y="146631"/>
            <a:ext cx="8861842" cy="44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60535" y="4645152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 N</a:t>
            </a:r>
            <a:r>
              <a:rPr lang="zh-TW" altLang="en-US" dirty="0" smtClean="0"/>
              <a:t> </a:t>
            </a:r>
            <a:r>
              <a:rPr lang="en-US" altLang="zh-TW" dirty="0" smtClean="0"/>
              <a:t>x M )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的複雜度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Q1: </a:t>
            </a:r>
            <a:r>
              <a:rPr lang="zh-TW" altLang="en-US" dirty="0" smtClean="0"/>
              <a:t>該如何管理越來越多的服務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如何掌握每個服務的資訊與狀態</a:t>
            </a:r>
            <a:r>
              <a:rPr lang="en-US" altLang="zh-TW" dirty="0" smtClean="0"/>
              <a:t>?</a:t>
            </a:r>
          </a:p>
          <a:p>
            <a:r>
              <a:rPr lang="zh-TW" altLang="en-US" dirty="0"/>
              <a:t>如何掌握每</a:t>
            </a:r>
            <a:r>
              <a:rPr lang="zh-TW" altLang="en-US" dirty="0" smtClean="0"/>
              <a:t>個</a:t>
            </a:r>
            <a:r>
              <a:rPr lang="zh-TW" altLang="en-US" dirty="0"/>
              <a:t> </a:t>
            </a:r>
            <a:r>
              <a:rPr lang="en-US" altLang="zh-TW" dirty="0" smtClean="0"/>
              <a:t>instance </a:t>
            </a:r>
            <a:r>
              <a:rPr lang="zh-TW" altLang="en-US" dirty="0" smtClean="0"/>
              <a:t>的</a:t>
            </a:r>
            <a:r>
              <a:rPr lang="zh-TW" altLang="en-US" dirty="0"/>
              <a:t>資訊與狀態</a:t>
            </a:r>
            <a:r>
              <a:rPr lang="en-US" altLang="zh-TW" dirty="0"/>
              <a:t>?</a:t>
            </a:r>
          </a:p>
          <a:p>
            <a:r>
              <a:rPr lang="zh-TW" altLang="en-US" dirty="0" smtClean="0"/>
              <a:t>如何精準定位要</a:t>
            </a:r>
            <a:r>
              <a:rPr lang="zh-TW" altLang="en-US" dirty="0"/>
              <a:t>呼叫的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如何簡化服務部署與啟動的程序</a:t>
            </a:r>
            <a:r>
              <a:rPr lang="en-US" altLang="zh-TW" dirty="0" smtClean="0"/>
              <a:t>?</a:t>
            </a:r>
            <a:endParaRPr lang="en-US" dirty="0"/>
          </a:p>
          <a:p>
            <a:r>
              <a:rPr lang="zh-TW" altLang="en-US" dirty="0"/>
              <a:t>如何確保這些服務的組態是正確的</a:t>
            </a:r>
            <a:r>
              <a:rPr lang="en-US" altLang="zh-TW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9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管理</a:t>
            </a:r>
            <a:r>
              <a:rPr lang="zh-TW" altLang="en-US" dirty="0"/>
              <a:t>微</a:t>
            </a:r>
            <a:r>
              <a:rPr lang="zh-TW" altLang="en-US" dirty="0" smtClean="0"/>
              <a:t>服務的挑戰</a:t>
            </a:r>
            <a:endParaRPr 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如何掌握 </a:t>
            </a:r>
            <a:r>
              <a:rPr lang="en-US" altLang="zh-TW" dirty="0" smtClean="0"/>
              <a:t>N</a:t>
            </a:r>
            <a:r>
              <a:rPr lang="zh-TW" altLang="en-US" dirty="0" smtClean="0"/>
              <a:t> 種服務的相關資訊</a:t>
            </a:r>
            <a:r>
              <a:rPr lang="en-US" altLang="zh-TW" dirty="0" smtClean="0"/>
              <a:t>?</a:t>
            </a:r>
          </a:p>
          <a:p>
            <a:pPr lvl="1"/>
            <a:r>
              <a:rPr lang="en-US" dirty="0" smtClean="0"/>
              <a:t>Service Definition</a:t>
            </a:r>
          </a:p>
          <a:p>
            <a:pPr lvl="1"/>
            <a:r>
              <a:rPr lang="en-US" altLang="zh-TW" dirty="0" smtClean="0"/>
              <a:t>Health Status</a:t>
            </a:r>
          </a:p>
          <a:p>
            <a:r>
              <a:rPr lang="zh-TW" altLang="en-US" dirty="0" smtClean="0"/>
              <a:t>如何掌握每種服務的 </a:t>
            </a:r>
            <a:r>
              <a:rPr lang="en-US" altLang="zh-TW" dirty="0" smtClean="0"/>
              <a:t>M</a:t>
            </a:r>
            <a:r>
              <a:rPr lang="zh-TW" altLang="en-US" dirty="0" smtClean="0"/>
              <a:t> 個 </a:t>
            </a:r>
            <a:r>
              <a:rPr lang="en-US" altLang="zh-TW" dirty="0" smtClean="0"/>
              <a:t>instance</a:t>
            </a:r>
            <a:r>
              <a:rPr lang="zh-TW" altLang="en-US" dirty="0" smtClean="0"/>
              <a:t> 相關資訊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如何管理</a:t>
            </a:r>
            <a:r>
              <a:rPr lang="zh-TW" altLang="en-US" dirty="0"/>
              <a:t> </a:t>
            </a:r>
            <a:r>
              <a:rPr lang="en-US" altLang="zh-TW" dirty="0" smtClean="0"/>
              <a:t>(N</a:t>
            </a:r>
            <a:r>
              <a:rPr lang="zh-TW" altLang="en-US" dirty="0" smtClean="0"/>
              <a:t> </a:t>
            </a:r>
            <a:r>
              <a:rPr lang="en-US" altLang="zh-TW" dirty="0" smtClean="0"/>
              <a:t>x</a:t>
            </a:r>
            <a:r>
              <a:rPr lang="zh-TW" altLang="en-US" dirty="0"/>
              <a:t> </a:t>
            </a:r>
            <a:r>
              <a:rPr lang="en-US" altLang="zh-TW" dirty="0" smtClean="0"/>
              <a:t>M)</a:t>
            </a:r>
            <a:r>
              <a:rPr lang="en-US" altLang="zh-TW" baseline="30000" dirty="0" smtClean="0"/>
              <a:t>2</a:t>
            </a:r>
            <a:r>
              <a:rPr lang="zh-TW" altLang="en-US" dirty="0" smtClean="0"/>
              <a:t> 種可能的連線</a:t>
            </a:r>
            <a:r>
              <a:rPr lang="en-US" altLang="zh-TW" dirty="0" smtClean="0"/>
              <a:t>?</a:t>
            </a:r>
          </a:p>
          <a:p>
            <a:r>
              <a:rPr lang="zh-TW" altLang="en-US" dirty="0"/>
              <a:t>即</a:t>
            </a:r>
            <a:r>
              <a:rPr lang="zh-TW" altLang="en-US" dirty="0" smtClean="0"/>
              <a:t>時的組態更新</a:t>
            </a:r>
            <a:r>
              <a:rPr lang="en-US" altLang="zh-TW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8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36546</TotalTime>
  <Words>962</Words>
  <Application>Microsoft Office PowerPoint</Application>
  <PresentationFormat>如螢幕大小 (16:9)</PresentationFormat>
  <Paragraphs>155</Paragraphs>
  <Slides>53</Slides>
  <Notes>6</Notes>
  <HiddenSlides>3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53</vt:i4>
      </vt:variant>
    </vt:vector>
  </HeadingPairs>
  <TitlesOfParts>
    <vt:vector size="63" baseType="lpstr">
      <vt:lpstr>微軟正黑體</vt:lpstr>
      <vt:lpstr>新細明體</vt:lpstr>
      <vt:lpstr>Arial</vt:lpstr>
      <vt:lpstr>Calibri</vt:lpstr>
      <vt:lpstr>Calibri Light</vt:lpstr>
      <vt:lpstr>Wingdings</vt:lpstr>
      <vt:lpstr>Swiss</vt:lpstr>
      <vt:lpstr>Office 佈景主題</vt:lpstr>
      <vt:lpstr>1_Office 佈景主題</vt:lpstr>
      <vt:lpstr>1_Swiss</vt:lpstr>
      <vt:lpstr>PowerPoint 簡報</vt:lpstr>
      <vt:lpstr>AGENDA</vt:lpstr>
      <vt:lpstr>  1. 微服務的管理</vt:lpstr>
      <vt:lpstr>PowerPoint 簡報</vt:lpstr>
      <vt:lpstr>PowerPoint 簡報</vt:lpstr>
      <vt:lpstr>PowerPoint 簡報</vt:lpstr>
      <vt:lpstr>PowerPoint 簡報</vt:lpstr>
      <vt:lpstr>Q1: 該如何管理越來越多的服務?</vt:lpstr>
      <vt:lpstr>管理微服務的挑戰</vt:lpstr>
      <vt:lpstr>PowerPoint 簡報</vt:lpstr>
      <vt:lpstr>問題: 如何做好微服務的管理?</vt:lpstr>
      <vt:lpstr>Service Discovery 如何解決問題?</vt:lpstr>
      <vt:lpstr>服務啟動到被呼叫的過程</vt:lpstr>
      <vt:lpstr>高整合度的解決方案: Consul</vt:lpstr>
      <vt:lpstr>Consul: Server Side Disc Pattern</vt:lpstr>
      <vt:lpstr>Consul: Client Side Disc Pattern</vt:lpstr>
      <vt:lpstr>PowerPoint 簡報</vt:lpstr>
      <vt:lpstr>PowerPoint 簡報</vt:lpstr>
      <vt:lpstr>  2. Advanced Topics ?</vt:lpstr>
      <vt:lpstr>Different With Load Balancer?</vt:lpstr>
      <vt:lpstr>需求: 如何替不同客戶提供不同的 SLA ?</vt:lpstr>
      <vt:lpstr>PowerPoint 簡報</vt:lpstr>
      <vt:lpstr>PowerPoint 簡報</vt:lpstr>
      <vt:lpstr>問題: 如何管理外部服務?</vt:lpstr>
      <vt:lpstr>問題: 如何找到 SD (Consul) 位址?</vt:lpstr>
      <vt:lpstr>PowerPoint 簡報</vt:lpstr>
      <vt:lpstr>PowerPoint 簡報</vt:lpstr>
      <vt:lpstr>PowerPoint 簡報</vt:lpstr>
      <vt:lpstr>問題: 如何避免 “侵入式” 的更新問題?</vt:lpstr>
      <vt:lpstr>Again: Different?</vt:lpstr>
      <vt:lpstr>思考: 如果每台 server 都有 LB + RP ?</vt:lpstr>
      <vt:lpstr>案例探討: SideCar / Service Mesh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 案例: 拆分基礎服務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250</cp:revision>
  <dcterms:modified xsi:type="dcterms:W3CDTF">2018-09-04T17:39:14Z</dcterms:modified>
</cp:coreProperties>
</file>